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58" r:id="rId4"/>
    <p:sldId id="261" r:id="rId5"/>
    <p:sldId id="259" r:id="rId6"/>
    <p:sldId id="266" r:id="rId7"/>
    <p:sldId id="265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37" autoAdjust="0"/>
    <p:restoredTop sz="94660"/>
  </p:normalViewPr>
  <p:slideViewPr>
    <p:cSldViewPr snapToGrid="0">
      <p:cViewPr>
        <p:scale>
          <a:sx n="39" d="100"/>
          <a:sy n="39" d="100"/>
        </p:scale>
        <p:origin x="-1932" y="-7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800C5-41F8-4196-AC11-4FF0948933D6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45F1B0D-C0CF-4597-A794-422E7FDC73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2045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800C5-41F8-4196-AC11-4FF0948933D6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F1B0D-C0CF-4597-A794-422E7FDC73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6454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800C5-41F8-4196-AC11-4FF0948933D6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45F1B0D-C0CF-4597-A794-422E7FDC73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2550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800C5-41F8-4196-AC11-4FF0948933D6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45F1B0D-C0CF-4597-A794-422E7FDC73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0648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800C5-41F8-4196-AC11-4FF0948933D6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45F1B0D-C0CF-4597-A794-422E7FDC73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953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800C5-41F8-4196-AC11-4FF0948933D6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F1B0D-C0CF-4597-A794-422E7FDC73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5256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800C5-41F8-4196-AC11-4FF0948933D6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F1B0D-C0CF-4597-A794-422E7FDC73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6851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800C5-41F8-4196-AC11-4FF0948933D6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F1B0D-C0CF-4597-A794-422E7FDC73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4099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800C5-41F8-4196-AC11-4FF0948933D6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45F1B0D-C0CF-4597-A794-422E7FDC73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7155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800C5-41F8-4196-AC11-4FF0948933D6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45F1B0D-C0CF-4597-A794-422E7FDC73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1036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800C5-41F8-4196-AC11-4FF0948933D6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45F1B0D-C0CF-4597-A794-422E7FDC73D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593483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800C5-41F8-4196-AC11-4FF0948933D6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45F1B0D-C0CF-4597-A794-422E7FDC73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5669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800C5-41F8-4196-AC11-4FF0948933D6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45F1B0D-C0CF-4597-A794-422E7FDC73D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714831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800C5-41F8-4196-AC11-4FF0948933D6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45F1B0D-C0CF-4597-A794-422E7FDC73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9996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800C5-41F8-4196-AC11-4FF0948933D6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F1B0D-C0CF-4597-A794-422E7FDC73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91841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800C5-41F8-4196-AC11-4FF0948933D6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F1B0D-C0CF-4597-A794-422E7FDC73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272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8800C5-41F8-4196-AC11-4FF0948933D6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45F1B0D-C0CF-4597-A794-422E7FDC73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7481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4040" y="1143311"/>
            <a:ext cx="10442863" cy="80009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/>
              <a:t>Московский международный салон </a:t>
            </a:r>
            <a:r>
              <a:rPr lang="ru-RU" sz="3600" b="1" dirty="0" smtClean="0"/>
              <a:t>образования 2017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00047" y="1726401"/>
            <a:ext cx="6346209" cy="3132202"/>
          </a:xfrm>
        </p:spPr>
        <p:txBody>
          <a:bodyPr>
            <a:normAutofit fontScale="92500" lnSpcReduction="20000"/>
          </a:bodyPr>
          <a:lstStyle/>
          <a:p>
            <a:r>
              <a:rPr lang="ru-RU" sz="4300" b="1" dirty="0" smtClean="0"/>
              <a:t>«Готовые решения» как форма эффективной закупки и  развития образовательной организации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995916" y="4957887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/>
              <a:t>Михайлова Наталия Николаевна, доктор </a:t>
            </a:r>
            <a:r>
              <a:rPr lang="ru-RU" b="1" dirty="0" err="1" smtClean="0"/>
              <a:t>пед</a:t>
            </a:r>
            <a:r>
              <a:rPr lang="ru-RU" b="1" dirty="0" smtClean="0"/>
              <a:t>. наук, профессор, научный руководитель социально-образовательных проектов Ассоциации участников рынка </a:t>
            </a:r>
            <a:r>
              <a:rPr lang="ru-RU" b="1" dirty="0" err="1" smtClean="0"/>
              <a:t>артиндустрии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49494" y="0"/>
            <a:ext cx="1042506" cy="36579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35282" y="1824602"/>
            <a:ext cx="3597735" cy="2698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5086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93098" y="188524"/>
            <a:ext cx="12604171" cy="664432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/>
              <a:t>Т</a:t>
            </a:r>
            <a:r>
              <a:rPr lang="ru-RU" sz="3200" b="1" dirty="0" smtClean="0"/>
              <a:t>рансфер «готовых решений» для образовательных организаций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32351" y="1408756"/>
            <a:ext cx="9055270" cy="3989040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современных условиях государство реализует идею рационального управляющего, когда достижение ряда целей и решение части задач государство готово отдать мелкому и среднему бизнесу. Наиболее разумные способы реализации такого подхода во многих странах мира скрываются за аббревиатурой государственно-частное партнерство (ГЧП). 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идеологии дополняется и объективными предпосылками обращения к вопросам развития ГЧП, связанными с растущей нагрузкой на бюджетную систему. При этом вопросы эффективного расходования бюджетных средств и повышения эффективности государственного управления в целом актуализировали задачу нахождения баланса между стратегической значимостью и текущей необходимостью реализации тех или иных проектов, особенно в социальной сфере, поскольку государство не имеет возможности тратить средства бюджета на все без исключения нужды, а все эти нужды, учитывая неадекватное отставание инфраструктуры и социальной сферы от уровня развитых стран, безотлагательные.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49494" y="5628"/>
            <a:ext cx="1042506" cy="36579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766455" y="5253492"/>
            <a:ext cx="92782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образом, становится очевидной необходимость привлечения к решению государственных задач частного капитала, в том числе производителей современного оборудования и средств обучения для образовательных, спортивных и социальных и других детских организаций. 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2850" y="1368361"/>
            <a:ext cx="2269501" cy="2936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967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8977" y="-41308"/>
            <a:ext cx="9424554" cy="8142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>Г</a:t>
            </a:r>
            <a:r>
              <a:rPr lang="ru-RU" b="1" dirty="0" smtClean="0"/>
              <a:t>отовые решения для образовательных организаций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48145" y="1340427"/>
            <a:ext cx="10702638" cy="49564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Готовое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образовательных организаций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это тиражируемая (пригодная к многократному использованию) оптимизированная и технологически завершенная комплектация современного оборудования и средств обучения, а также – функционально связанных с ее эффективным использованием услуг (разработка программно-методического обеспечения, дидактических материалов, техническое и конкурсного сопровождения, обучение сотрудников заказчика и т.п.), созданная на основе анализа потребностей образовательных, спортивных и социальных детских организаций, позволяющая решать конкретные задачи заказчика, сокращать время на решение задачи и оптимизировать финансовые затраты, с возможностью ее 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кастомизации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 есть доработки типового решения под потребности и возможности конкретного заказчика.</a:t>
            </a:r>
          </a:p>
          <a:p>
            <a:pPr marL="0" indent="0">
              <a:buNone/>
            </a:pPr>
            <a:endParaRPr lang="ru-RU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49494" y="0"/>
            <a:ext cx="1042506" cy="36579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50002" y="4755180"/>
            <a:ext cx="1309254" cy="130925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963166" y="4459437"/>
            <a:ext cx="880109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2.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Комплексное готовое решение – это созданный на основе нескольких взаимодополняющих готовых решений продукт, позволяющий образовательным организациям решать более широкий спектр задач, повышать качество образования, совершенствовать и оптимально использовать материально-технические ресурсы организации, повышать экономическую эффективность образовательного процесса.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4314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6926" y="165128"/>
            <a:ext cx="8721436" cy="103022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Цели </a:t>
            </a:r>
            <a:r>
              <a:rPr lang="ru-RU" b="1" dirty="0"/>
              <a:t>разработки </a:t>
            </a:r>
            <a:r>
              <a:rPr lang="ru-RU" b="1" dirty="0" smtClean="0"/>
              <a:t>«готовых решений» для образовательных организаций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96925" y="2618509"/>
            <a:ext cx="9899329" cy="2973048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массовое, быстрое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качественное внедрение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новых образовательных продуктов, современного оборудования и средств обучения в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для решения стоящих перед ними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качества и расширение ассортимента предположений от индустрии учебного оборудования и средств обучения и синергетический эффект в развитии  всех субъектов участвующих в процессе  их создания, производства, тиражирования и использования.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49494" y="23045"/>
            <a:ext cx="1042506" cy="36579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239926" y="1556860"/>
            <a:ext cx="89095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быстрого, массового и качественного  решения  однотипных задач и трансфера инноваций;</a:t>
            </a:r>
          </a:p>
        </p:txBody>
      </p:sp>
    </p:spTree>
    <p:extLst>
      <p:ext uri="{BB962C8B-B14F-4D97-AF65-F5344CB8AC3E}">
        <p14:creationId xmlns:p14="http://schemas.microsoft.com/office/powerpoint/2010/main" val="1382898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3292" y="260648"/>
            <a:ext cx="9349508" cy="886208"/>
          </a:xfrm>
        </p:spPr>
        <p:txBody>
          <a:bodyPr>
            <a:noAutofit/>
          </a:bodyPr>
          <a:lstStyle/>
          <a:p>
            <a:pPr algn="just"/>
            <a:r>
              <a:rPr lang="ru-RU" sz="2800" b="1" dirty="0" smtClean="0"/>
              <a:t>Виды готовых решений для образовательных организаций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23291" y="1146856"/>
            <a:ext cx="9858663" cy="29991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 для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образовательных организаций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могут быть трех видов: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тиражируемый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 для решения конкретных задач по формированию образовательного пространства основанный на оптимизированной комплектации современного оборудования и средств обучения. </a:t>
            </a:r>
          </a:p>
          <a:p>
            <a:pPr lvl="0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тиражируемый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 для решения актуальных задач в области образования, развития, воспитания, реабилитации детей средствами современного программно-методического и материально-технического обеспечения, а также набором дополнительных услуг, обеспечивающих его эффективное использование.  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49494" y="0"/>
            <a:ext cx="1042506" cy="36579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23291" y="4931363"/>
            <a:ext cx="2189225" cy="171960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812516" y="4446895"/>
            <a:ext cx="804949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комплексный тиражируемый продукт, который позволяет на государственном и муниципальном уровне оптимизировать планирование и процедуру закупки для решения целой группы взаимосвязанных задач по проектированию образовательного пространства, обновлению программного поля, совершенствования материально-технической базы и развитию кадрового потенциала.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7800" y="3740023"/>
            <a:ext cx="4310246" cy="79864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5082" y="3811923"/>
            <a:ext cx="4151736" cy="53039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6448" y="6305795"/>
            <a:ext cx="3840813" cy="53039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9346" y="6280642"/>
            <a:ext cx="3322608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352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73730" y="259773"/>
            <a:ext cx="8050530" cy="103022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Особенности использования</a:t>
            </a:r>
            <a:r>
              <a:rPr lang="ru-RU" dirty="0"/>
              <a:t> к</a:t>
            </a:r>
            <a:r>
              <a:rPr lang="ru-RU" dirty="0" smtClean="0"/>
              <a:t>омплексных «готовых» решение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26427" y="3891793"/>
            <a:ext cx="8375073" cy="3731566"/>
          </a:xfrm>
        </p:spPr>
        <p:txBody>
          <a:bodyPr>
            <a:normAutofit/>
          </a:bodyPr>
          <a:lstStyle/>
          <a:p>
            <a:r>
              <a:rPr lang="ru-RU" sz="2400" dirty="0"/>
              <a:t>Комплексные «готовые» решения могут стать основой для разработки программ развития организаций, в которых комплексное решение может быть разложено на ряд типовых и определены сроки их закупки, что без потери качества итогового продукта гарантирует получение комплексного решения стоящих перед организацией задач.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2546" y="4581818"/>
            <a:ext cx="2389745" cy="158876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27464" y="1701933"/>
            <a:ext cx="941416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Комплексное готовое решение может быть полностью использовано для оборудования новых образовательных, спортивных или социальных детских организаций для оптимизации затраты и минимизации времени на привязку комплексного  решения к условиям его реализации. </a:t>
            </a:r>
          </a:p>
        </p:txBody>
      </p:sp>
    </p:spTree>
    <p:extLst>
      <p:ext uri="{BB962C8B-B14F-4D97-AF65-F5344CB8AC3E}">
        <p14:creationId xmlns:p14="http://schemas.microsoft.com/office/powerpoint/2010/main" val="4224827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39391" y="214069"/>
            <a:ext cx="7710103" cy="103022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/>
              <a:t>П</a:t>
            </a:r>
            <a:r>
              <a:rPr lang="ru-RU" sz="2800" b="1" dirty="0" smtClean="0"/>
              <a:t>реимущества использования «готовых решений» для образовательных организаций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3901" y="2978487"/>
            <a:ext cx="11522853" cy="585816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эффективность их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использования повышается, если производители и заказчик реализуют долгосрочные партнерские отношения, в том числе для развития имеющихся ресурсов или для совместного создания новых типовых решений;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включают наиболее надежные и современные конструкторские решения, оборудование, материалы и т.п. рассчитаны на поточный метод производства, позволяют оптимизировать сроки разработки и реализации;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позволяют использовать несколько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готовых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решений для создания комплексных предложений, позволяющих более качественно решать задачи, стоящие перед образовательными, спортивными или социальными организациями;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позволяют использовать партнерское взаимодействие и планировать поэтапное приобретение комплексных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готовых решений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организациями;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обеспечивают качество и снижают риск ошибок при закупках оборудования и средств обучения за счет оптимизации комплектации, единого подхода к эксплуатационным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условиям и др.</a:t>
            </a:r>
            <a:endParaRPr lang="ru-RU" sz="1800" dirty="0"/>
          </a:p>
          <a:p>
            <a:pPr>
              <a:buFont typeface="Wingdings" panose="05000000000000000000" pitchFamily="2" charset="2"/>
              <a:buChar char="ü"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49494" y="0"/>
            <a:ext cx="1042506" cy="36579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7363" y="1244293"/>
            <a:ext cx="2421082" cy="181834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439391" y="1117423"/>
            <a:ext cx="875260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Wingdings" panose="05000000000000000000" pitchFamily="2" charset="2"/>
              <a:buChar char="ü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создаются в соответствии с конкретными потребностями образовательных,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ü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позволяют реализовать Технологию Быстрого Внедрения и существенно сократить сроки внедрения инноваций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образование;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позволяют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экономить бюджетные средства и оптимизировать закупки на государственном и муниципальном уровне; </a:t>
            </a:r>
          </a:p>
        </p:txBody>
      </p:sp>
    </p:spTree>
    <p:extLst>
      <p:ext uri="{BB962C8B-B14F-4D97-AF65-F5344CB8AC3E}">
        <p14:creationId xmlns:p14="http://schemas.microsoft.com/office/powerpoint/2010/main" val="1431233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7009" y="475373"/>
            <a:ext cx="2701636" cy="1030224"/>
          </a:xfrm>
        </p:spPr>
        <p:txBody>
          <a:bodyPr>
            <a:normAutofit/>
          </a:bodyPr>
          <a:lstStyle/>
          <a:p>
            <a:r>
              <a:rPr lang="ru-RU" b="1" dirty="0" smtClean="0"/>
              <a:t>Вывод: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12259" y="205155"/>
            <a:ext cx="6573795" cy="4776691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Партнерское взаимодействие при разработке и реализации  «готовых» и комплексных решений и  могут стать перспективным направлением </a:t>
            </a:r>
            <a:r>
              <a:rPr lang="ru-RU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повышения качества образования, эффективного внедрения инноваций, развития </a:t>
            </a: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образовательных организаций, так и индустрии учебного оборудования и средств обучения и одной из форм оптимизации закупок на государственном, региональном и муниципальном уровне.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77443" y="3763073"/>
            <a:ext cx="3636818" cy="3030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594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519</TotalTime>
  <Words>848</Words>
  <Application>Microsoft Office PowerPoint</Application>
  <PresentationFormat>Произвольный</PresentationFormat>
  <Paragraphs>36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Легкий дым</vt:lpstr>
      <vt:lpstr>Московский международный салон образования 2017 </vt:lpstr>
      <vt:lpstr>Трансфер «готовых решений» для образовательных организаций</vt:lpstr>
      <vt:lpstr> Готовые решения для образовательных организаций  </vt:lpstr>
      <vt:lpstr>Цели разработки «готовых решений» для образовательных организаций</vt:lpstr>
      <vt:lpstr>Виды готовых решений для образовательных организаций</vt:lpstr>
      <vt:lpstr>Особенности использования комплексных «готовых» решение </vt:lpstr>
      <vt:lpstr>Преимущества использования «готовых решений» для образовательных организаций</vt:lpstr>
      <vt:lpstr>Вывод: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Московский международный салон образования 2017</dc:title>
  <dc:creator>Наталья</dc:creator>
  <cp:lastModifiedBy>Home</cp:lastModifiedBy>
  <cp:revision>23</cp:revision>
  <dcterms:created xsi:type="dcterms:W3CDTF">2017-04-11T12:26:53Z</dcterms:created>
  <dcterms:modified xsi:type="dcterms:W3CDTF">2017-04-12T19:48:17Z</dcterms:modified>
</cp:coreProperties>
</file>